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0521-6637-B5D9-E38E-40AD20F7C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77C28-490D-A5D8-4AB2-0AB69B3260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7BB98-EC23-6A56-B9C6-B414DC8FE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608B1-D3AD-CD17-A219-E6B5AC51D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25B24-F6AB-F46F-9D30-06602029A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3850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890ED-05EF-59A6-BCC4-EC3F1ADF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9F2067-E3F2-D876-119F-A1277AA412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C207C-7315-8EA4-931D-11F512B95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92731-F9D1-3641-1644-2A98D44B1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24889-E0A2-4AE0-D982-8EB08254D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2284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BF5008-DE7D-2026-48C3-7B1E4A8DAA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4F62A6-59D8-755B-C353-4BD85BBB2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92296-1311-B384-998D-6DC2E6C7A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BD470-7412-EC3F-116B-4CE13A4F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F0B38-3BE4-34FC-3653-B94B436A6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01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2C21-EC49-1E2F-07B7-A7B40651D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7E322-3EE9-50EF-9563-E219B3F99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CF732-680D-8215-1CA9-C26EBAB26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D0C75-9C5B-3C2A-23CD-B932D47D0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5B3E1-EA10-057A-BB71-CA6A45BAB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740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733B1-9F6A-9A08-575B-A3982F7C9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DA0F0-95C9-AB11-696F-C084B59B2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3615B-BE2B-3E35-9AF1-E2004B4A2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91594-A710-FDAF-A0A1-A82CC8071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C7527-3B1E-62DA-961D-B24D366F8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8004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EE50A-B102-06D2-CBBD-573518CD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48F33-706F-119A-6E0C-9D37F7B510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F6FA2-D4E5-1476-09D7-54DC19506C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CB6DE-8982-4B98-E5AA-B531E4A2C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5EEDDF-EC9D-C604-7DF8-DB887662B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5AAB8-E342-6241-9099-F8BC4C8B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533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504A6-057A-8ECC-4A7B-F56104950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F014B-7481-02BF-7BC4-54948740A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4F4C9-BC1B-7762-7819-D55A28656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F5FB11-57C0-D030-17ED-FFEFC08B08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0A7E3B-2EE8-4E42-D9C2-BDA2722303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77E1A-F8BD-C44C-6275-BC696353C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7B1E14-8231-DCF9-F457-A83D88111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8CA4B1-360F-495C-96FE-2369E7F74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8081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B8FC-E87B-1D42-90F8-A6E187D74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55D18C-2B03-EF77-ACA0-C4911E00A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0EE613-360A-4128-C80B-015E7E508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E5E428-AFE9-C4F2-183E-4DF88DEDE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840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97244D-D323-B4EA-193A-306EFCC5C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70F5CC-C5E8-57FE-2C8F-AD1268CD6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710359-15EC-13A2-3395-232E4C880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452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C0977-53F4-3555-827D-72C07CD8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45FEE-E11E-D0ED-51A4-5D70B319F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1F1E17-5E7F-B537-6881-7862F5B79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51DA4-7D29-D8A7-D0F7-30C16C85E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3FD09-B099-769B-96F8-2CCFBA633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94D608-A536-4942-125C-EB341613B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3649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F599E-CFA6-09A0-6DBB-C5A3926A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D2048D-28F0-E49A-DE1D-0BC78B400B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D668C-6FA5-1186-6461-720C11DAE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D694E1-4233-B8D1-AE14-E5CD9BA60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8AF76-15F7-8495-DD7C-BA4CE2A09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AEF2A-DA26-247A-4A04-809629AF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84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84FFEB-2EA4-0338-F85D-C9CAB7A83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A4065-84AF-A801-99AB-E6DC2EEB7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4FC34-E1CC-4AEE-3B43-D897EFE12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68229-76A0-4DE0-88D2-5EE8DBDA36E4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35083-6972-245B-278B-D8FCA70AD7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9865D-D464-57A1-BB37-7252877710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22479-49B6-435C-8687-C525978A22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2568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use floating on cloud with blue sky background | Premium AI-generated  image">
            <a:extLst>
              <a:ext uri="{FF2B5EF4-FFF2-40B4-BE49-F238E27FC236}">
                <a16:creationId xmlns:a16="http://schemas.microsoft.com/office/drawing/2014/main" id="{61AB1759-E464-5ED6-873E-22DD429E965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6" t="7826" r="13911" b="20966"/>
          <a:stretch/>
        </p:blipFill>
        <p:spPr bwMode="auto">
          <a:xfrm>
            <a:off x="0" y="-176014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528AEB0-35CE-9BA1-2EE5-341A292A61DB}"/>
              </a:ext>
            </a:extLst>
          </p:cNvPr>
          <p:cNvSpPr txBox="1"/>
          <p:nvPr/>
        </p:nvSpPr>
        <p:spPr>
          <a:xfrm>
            <a:off x="3652520" y="176014"/>
            <a:ext cx="48869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spc="1000" dirty="0">
                <a:solidFill>
                  <a:schemeClr val="bg1"/>
                </a:solidFill>
                <a:latin typeface="Felix Titling" panose="04060505060202020A04" pitchFamily="82" charset="0"/>
              </a:rPr>
              <a:t>FACE-ID</a:t>
            </a:r>
            <a:r>
              <a:rPr lang="en-IN" sz="2000" b="1" spc="1000" dirty="0">
                <a:solidFill>
                  <a:schemeClr val="bg1"/>
                </a:solidFill>
                <a:latin typeface="Felix Titling" panose="04060505060202020A04" pitchFamily="82" charset="0"/>
              </a:rPr>
              <a:t> </a:t>
            </a:r>
            <a:r>
              <a:rPr lang="en-IN" sz="3200" b="1" spc="1000" dirty="0">
                <a:solidFill>
                  <a:schemeClr val="bg1"/>
                </a:solidFill>
                <a:latin typeface="Felix Titling" panose="04060505060202020A04" pitchFamily="82" charset="0"/>
              </a:rPr>
              <a:t>ATTENDANCE</a:t>
            </a:r>
            <a:r>
              <a:rPr lang="en-IN" sz="2000" b="1" spc="1000" dirty="0">
                <a:solidFill>
                  <a:schemeClr val="bg1"/>
                </a:solidFill>
                <a:latin typeface="Felix Titling" panose="04060505060202020A04" pitchFamily="82" charset="0"/>
              </a:rPr>
              <a:t> </a:t>
            </a:r>
            <a:r>
              <a:rPr lang="en-IN" sz="3200" b="1" spc="1000" dirty="0">
                <a:solidFill>
                  <a:schemeClr val="bg1"/>
                </a:solidFill>
                <a:latin typeface="Felix Titling" panose="04060505060202020A04" pitchFamily="82" charset="0"/>
              </a:rPr>
              <a:t>TRACKER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36BC02-016E-27E8-A7A8-DB8F2D2973FC}"/>
              </a:ext>
            </a:extLst>
          </p:cNvPr>
          <p:cNvSpPr txBox="1"/>
          <p:nvPr/>
        </p:nvSpPr>
        <p:spPr>
          <a:xfrm>
            <a:off x="1407160" y="2097702"/>
            <a:ext cx="937768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spc="500" dirty="0">
                <a:solidFill>
                  <a:schemeClr val="bg1"/>
                </a:solidFill>
                <a:latin typeface="Aptos Narrow" panose="020B0004020202020204" pitchFamily="34" charset="0"/>
              </a:rPr>
              <a:t>The </a:t>
            </a:r>
            <a:r>
              <a:rPr lang="en-US" sz="2800" b="1" spc="500" dirty="0">
                <a:solidFill>
                  <a:schemeClr val="bg1"/>
                </a:solidFill>
                <a:latin typeface="Aptos Narrow" panose="020B0004020202020204" pitchFamily="34" charset="0"/>
              </a:rPr>
              <a:t>Face ID Attendance Tracker</a:t>
            </a:r>
            <a:r>
              <a:rPr lang="en-US" sz="2800" spc="500" dirty="0">
                <a:solidFill>
                  <a:schemeClr val="bg1"/>
                </a:solidFill>
                <a:latin typeface="Aptos Narrow" panose="020B0004020202020204" pitchFamily="34" charset="0"/>
              </a:rPr>
              <a:t> is an advanced biometric-based attendance system that leverages </a:t>
            </a:r>
            <a:r>
              <a:rPr lang="en-US" sz="2800" b="1" spc="500" dirty="0">
                <a:solidFill>
                  <a:schemeClr val="bg1"/>
                </a:solidFill>
                <a:latin typeface="Aptos Narrow" panose="020B0004020202020204" pitchFamily="34" charset="0"/>
              </a:rPr>
              <a:t>facial recognition technology</a:t>
            </a:r>
            <a:r>
              <a:rPr lang="en-US" sz="2800" spc="500" dirty="0">
                <a:solidFill>
                  <a:schemeClr val="bg1"/>
                </a:solidFill>
                <a:latin typeface="Aptos Narrow" panose="020B0004020202020204" pitchFamily="34" charset="0"/>
              </a:rPr>
              <a:t> to automate and streamline attendance management. This system eliminates the need for traditional methods like manual registers, RFID cards, or fingerprint scanning by using AI-powered </a:t>
            </a:r>
            <a:r>
              <a:rPr lang="en-US" sz="2800" b="1" spc="500" dirty="0">
                <a:solidFill>
                  <a:schemeClr val="bg1"/>
                </a:solidFill>
                <a:latin typeface="Aptos Narrow" panose="020B0004020202020204" pitchFamily="34" charset="0"/>
              </a:rPr>
              <a:t>face detection and recognition</a:t>
            </a:r>
            <a:r>
              <a:rPr lang="en-US" sz="2800" spc="500" dirty="0">
                <a:solidFill>
                  <a:schemeClr val="bg1"/>
                </a:solidFill>
                <a:latin typeface="Aptos Narrow" panose="020B0004020202020204" pitchFamily="34" charset="0"/>
              </a:rPr>
              <a:t> for accurate and secure identification.</a:t>
            </a:r>
            <a:endParaRPr lang="en-IN" sz="2800" spc="500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5A0A12-3F7C-632A-0351-C492A312EBE3}"/>
              </a:ext>
            </a:extLst>
          </p:cNvPr>
          <p:cNvSpPr txBox="1"/>
          <p:nvPr/>
        </p:nvSpPr>
        <p:spPr>
          <a:xfrm>
            <a:off x="2884990" y="6858000"/>
            <a:ext cx="61866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Felix Titling" panose="04060505060202020A04" pitchFamily="82" charset="0"/>
              </a:rPr>
              <a:t>THE MINDS</a:t>
            </a:r>
          </a:p>
          <a:p>
            <a:pPr algn="ctr"/>
            <a:r>
              <a:rPr lang="en-IN" sz="1800" dirty="0">
                <a:solidFill>
                  <a:schemeClr val="bg1"/>
                </a:solidFill>
                <a:latin typeface="Felix Titling" panose="04060505060202020A04" pitchFamily="82" charset="0"/>
              </a:rPr>
              <a:t>BEHIND</a:t>
            </a:r>
          </a:p>
          <a:p>
            <a:pPr algn="ctr"/>
            <a:r>
              <a:rPr lang="en-IN" sz="1800" dirty="0">
                <a:solidFill>
                  <a:schemeClr val="bg1"/>
                </a:solidFill>
                <a:latin typeface="Felix Titling" panose="04060505060202020A04" pitchFamily="82" charset="0"/>
              </a:rPr>
              <a:t>THE PROJECTS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F6A3C95-E848-3123-9079-48C4863E1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610" y="8142510"/>
            <a:ext cx="1969179" cy="23898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A1D91BC-D28E-0476-CCEF-9338E1A09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6390" y="8142509"/>
            <a:ext cx="1975275" cy="24873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A4EC23A-DC1A-7A72-4D19-3A2D1158E3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4267" y="8142510"/>
            <a:ext cx="2072820" cy="28287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2E943BF-E1ED-E2FF-163D-DB374F4D3C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5382" y="8142509"/>
            <a:ext cx="2078916" cy="28287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E353865-A877-7EFE-2082-82F3B2728278}"/>
              </a:ext>
            </a:extLst>
          </p:cNvPr>
          <p:cNvSpPr txBox="1"/>
          <p:nvPr/>
        </p:nvSpPr>
        <p:spPr>
          <a:xfrm>
            <a:off x="945324" y="10260561"/>
            <a:ext cx="7037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>
                <a:solidFill>
                  <a:schemeClr val="bg1"/>
                </a:solidFill>
              </a:rPr>
              <a:t>V NAGA PREETAM </a:t>
            </a:r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3212D8-EB29-7E6F-A777-E203014B582B}"/>
              </a:ext>
            </a:extLst>
          </p:cNvPr>
          <p:cNvSpPr txBox="1"/>
          <p:nvPr/>
        </p:nvSpPr>
        <p:spPr>
          <a:xfrm>
            <a:off x="-2148010" y="10185797"/>
            <a:ext cx="6186668" cy="44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</a:rPr>
              <a:t>ABHIJEET DWIVEDI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67CE9B-A36A-6487-01E5-3AACC0943D1B}"/>
              </a:ext>
            </a:extLst>
          </p:cNvPr>
          <p:cNvSpPr txBox="1"/>
          <p:nvPr/>
        </p:nvSpPr>
        <p:spPr>
          <a:xfrm>
            <a:off x="7254562" y="10347683"/>
            <a:ext cx="70605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NIMISHA ANN SHAJI</a:t>
            </a:r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34F872-6899-7C93-DB8F-F6343DEF660C}"/>
              </a:ext>
            </a:extLst>
          </p:cNvPr>
          <p:cNvSpPr txBox="1"/>
          <p:nvPr/>
        </p:nvSpPr>
        <p:spPr>
          <a:xfrm>
            <a:off x="4209270" y="10264866"/>
            <a:ext cx="7037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ADITYA SINGH</a:t>
            </a:r>
            <a:endParaRPr lang="en-IN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7006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5F1315-2044-23C7-14D3-36DC32D1E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4AC7875-36C0-3A4C-0A1A-CA9AB4DA1AF9}"/>
              </a:ext>
            </a:extLst>
          </p:cNvPr>
          <p:cNvSpPr txBox="1"/>
          <p:nvPr/>
        </p:nvSpPr>
        <p:spPr>
          <a:xfrm>
            <a:off x="4453357" y="247139"/>
            <a:ext cx="6096000" cy="911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4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TECHNICAL APPROACH</a:t>
            </a:r>
            <a:endParaRPr lang="en-US" sz="2000" spc="1000" dirty="0">
              <a:latin typeface="Felix Titling" panose="04060505060202020A04" pitchFamily="8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593E2C-63F2-40D6-15F9-B1D9B1B94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1" y="3197332"/>
            <a:ext cx="12119898" cy="4633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E19F66-B339-DDC3-7266-1B1C904CF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92733"/>
            <a:ext cx="12192000" cy="47494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E89E80-0913-0FB8-6829-695A039F4C2B}"/>
              </a:ext>
            </a:extLst>
          </p:cNvPr>
          <p:cNvSpPr txBox="1"/>
          <p:nvPr/>
        </p:nvSpPr>
        <p:spPr>
          <a:xfrm>
            <a:off x="17149827" y="0"/>
            <a:ext cx="6096000" cy="911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4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FEASIBILITY</a:t>
            </a: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 &amp; SCALABILITY </a:t>
            </a: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2ACE4D-BE5E-B899-6BD3-91E02917BD58}"/>
              </a:ext>
            </a:extLst>
          </p:cNvPr>
          <p:cNvSpPr txBox="1"/>
          <p:nvPr/>
        </p:nvSpPr>
        <p:spPr>
          <a:xfrm>
            <a:off x="12611259" y="1213844"/>
            <a:ext cx="1211334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Feasibility – Realistic Implementation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Accessible &amp; Proven Technology: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Facial Recognition: Uses well-established technologies like OpenCV, </a:t>
            </a:r>
            <a:r>
              <a:rPr lang="en-IN" kern="100" dirty="0" err="1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Dlib</a:t>
            </a: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and TensorFlow, which are widely available and documented.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Cloud Platforms: Scalable, cost-effective hosting and storage options via AWS, Google Cloud, or Azure.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Development Tools: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Programming Languages: Developed using widely-used, open-source technologies like Python, React, and Node.js, ensuring easy implementation.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Pre-Trained Models: Utilizes </a:t>
            </a:r>
            <a:r>
              <a:rPr lang="en-IN" kern="100" dirty="0" err="1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FaceNet</a:t>
            </a: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IN" kern="100" dirty="0" err="1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Dlib</a:t>
            </a: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pre-trained models for facial recognition, reducing training time and complexity.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Cost-Effective: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Low Initial Investment: Minimal hardware needed (webcams/cameras) and reliance on cloud resources, reducing upfront costs.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Fast Prototyping: Open-source libraries and cloud services enable quick development and iteration</a:t>
            </a:r>
          </a:p>
        </p:txBody>
      </p:sp>
    </p:spTree>
    <p:extLst>
      <p:ext uri="{BB962C8B-B14F-4D97-AF65-F5344CB8AC3E}">
        <p14:creationId xmlns:p14="http://schemas.microsoft.com/office/powerpoint/2010/main" val="8323325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709A78-FE43-6C32-7DEA-B350336D4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94F05B1-17BE-614B-8273-486F5E2462D0}"/>
              </a:ext>
            </a:extLst>
          </p:cNvPr>
          <p:cNvSpPr txBox="1"/>
          <p:nvPr/>
        </p:nvSpPr>
        <p:spPr>
          <a:xfrm>
            <a:off x="3902750" y="0"/>
            <a:ext cx="6096000" cy="911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4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FEASIBILITY</a:t>
            </a: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 &amp; SCALABILITY </a:t>
            </a: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8227F2-FC58-01C6-DE6E-7E1FD13A4C61}"/>
              </a:ext>
            </a:extLst>
          </p:cNvPr>
          <p:cNvSpPr txBox="1"/>
          <p:nvPr/>
        </p:nvSpPr>
        <p:spPr>
          <a:xfrm>
            <a:off x="161352" y="1602775"/>
            <a:ext cx="1211334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Feasibility – Realistic Implementation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Accessible &amp; Proven Technology: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Facial Recognition: Uses well-established technologies like OpenCV, </a:t>
            </a:r>
            <a:r>
              <a:rPr lang="en-IN" kern="100" dirty="0" err="1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Dlib</a:t>
            </a: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and TensorFlow, which are widely available and documented.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Cloud Platforms: Scalable, cost-effective hosting and storage options via AWS, Google Cloud, or Azure.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Development Tools: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Programming Languages: Developed using widely-used, open-source technologies like Python, React, and Node.js, ensuring easy implementation.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Pre-Trained Models: Utilizes </a:t>
            </a:r>
            <a:r>
              <a:rPr lang="en-IN" kern="100" dirty="0" err="1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FaceNet</a:t>
            </a: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IN" kern="100" dirty="0" err="1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Dlib</a:t>
            </a: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pre-trained models for facial recognition, reducing training time and complexity.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Cost-Effective: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Low Initial Investment: Minimal hardware needed (webcams/cameras) and reliance on cloud resources, reducing upfront costs.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Fast Prototyping: Open-source libraries and cloud services enable quick development and iteration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790BEF-B8AF-BF82-4D6E-A3CEC3D19C9A}"/>
              </a:ext>
            </a:extLst>
          </p:cNvPr>
          <p:cNvSpPr txBox="1"/>
          <p:nvPr/>
        </p:nvSpPr>
        <p:spPr>
          <a:xfrm>
            <a:off x="-7761711" y="0"/>
            <a:ext cx="6096000" cy="911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4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FEASIBILITY</a:t>
            </a: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 &amp; SCALABILITY </a:t>
            </a: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B1F5F4-C82C-958F-92C7-5CAEB1C3CEDA}"/>
              </a:ext>
            </a:extLst>
          </p:cNvPr>
          <p:cNvSpPr txBox="1"/>
          <p:nvPr/>
        </p:nvSpPr>
        <p:spPr>
          <a:xfrm>
            <a:off x="-11951990" y="1013240"/>
            <a:ext cx="12113342" cy="5221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2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Scalability – Adaptation for Growth</a:t>
            </a:r>
          </a:p>
          <a:p>
            <a:pPr>
              <a:spcAft>
                <a:spcPts val="800"/>
              </a:spcAft>
            </a:pPr>
            <a:r>
              <a:rPr lang="en-IN" sz="2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Cloud-Native Solution: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Elastic Scalability: The solution can scale on-demand using cloud services, handling increased loads effortlessly during peak usage.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Multiple Locations: Easily deployable across multiple institutions or locations without hardware restrictions.</a:t>
            </a:r>
          </a:p>
          <a:p>
            <a:pPr>
              <a:spcAft>
                <a:spcPts val="800"/>
              </a:spcAft>
            </a:pPr>
            <a:r>
              <a:rPr lang="en-IN" sz="2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Mobile App &amp; Multi-Device Support: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Hybrid/Remote Work: Expand to mobile platforms via React Native or Flutter, enabling remote attendance for hybrid models.</a:t>
            </a:r>
          </a:p>
          <a:p>
            <a:pPr>
              <a:spcAft>
                <a:spcPts val="800"/>
              </a:spcAft>
            </a:pPr>
            <a:r>
              <a:rPr lang="en-IN" sz="2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Data &amp; Integration: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Big Data Handling: Databases like PostgreSQL and MongoDB allow for scalable data storage as user base grows.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Seamless Integration: The system can integrate with HR, payroll, and academic systems, and is extendable with additional features via APIs.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3C28983-B739-472F-FA49-7081AFD341E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425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80695F-1735-959F-0983-2BA4E96E2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4BA00CD-3812-5986-0392-B54D5B79E335}"/>
              </a:ext>
            </a:extLst>
          </p:cNvPr>
          <p:cNvSpPr txBox="1"/>
          <p:nvPr/>
        </p:nvSpPr>
        <p:spPr>
          <a:xfrm>
            <a:off x="3902750" y="0"/>
            <a:ext cx="6096000" cy="911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4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FEASIBILITY</a:t>
            </a: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 &amp; SCALABILITY </a:t>
            </a: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7A83EC-2B5C-3266-D10F-4573532C1FB1}"/>
              </a:ext>
            </a:extLst>
          </p:cNvPr>
          <p:cNvSpPr txBox="1"/>
          <p:nvPr/>
        </p:nvSpPr>
        <p:spPr>
          <a:xfrm>
            <a:off x="161352" y="1602775"/>
            <a:ext cx="12113342" cy="5221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2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Scalability – Adaptation for Growth</a:t>
            </a:r>
          </a:p>
          <a:p>
            <a:pPr>
              <a:spcAft>
                <a:spcPts val="800"/>
              </a:spcAft>
            </a:pPr>
            <a:r>
              <a:rPr lang="en-IN" sz="2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Cloud-Native Solution: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Elastic Scalability: The solution can scale on-demand using cloud services, handling increased loads effortlessly during peak usage.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Multiple Locations: Easily deployable across multiple institutions or locations without hardware restrictions.</a:t>
            </a:r>
          </a:p>
          <a:p>
            <a:pPr>
              <a:spcAft>
                <a:spcPts val="800"/>
              </a:spcAft>
            </a:pPr>
            <a:r>
              <a:rPr lang="en-IN" sz="2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Mobile App &amp; Multi-Device Support: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Hybrid/Remote Work: Expand to mobile platforms via React Native or Flutter, enabling remote attendance for hybrid models.</a:t>
            </a:r>
          </a:p>
          <a:p>
            <a:pPr>
              <a:spcAft>
                <a:spcPts val="800"/>
              </a:spcAft>
            </a:pPr>
            <a:r>
              <a:rPr lang="en-IN" sz="2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Data &amp; Integration: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Big Data Handling: Databases like PostgreSQL and MongoDB allow for scalable data storage as user base grows.</a:t>
            </a:r>
          </a:p>
          <a:p>
            <a:pPr>
              <a:spcAft>
                <a:spcPts val="800"/>
              </a:spcAft>
            </a:pPr>
            <a:r>
              <a: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Seamless Integration: The system can integrate with HR, payroll, and academic systems, and is extendable with additional features via APIs.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3C403E-D8E2-518C-7FB5-95C5ED893F7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495073-7F39-B393-C912-B59C5A3506C5}"/>
              </a:ext>
            </a:extLst>
          </p:cNvPr>
          <p:cNvSpPr txBox="1"/>
          <p:nvPr/>
        </p:nvSpPr>
        <p:spPr>
          <a:xfrm>
            <a:off x="15291684" y="0"/>
            <a:ext cx="6096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4998"/>
              </a:lnSpc>
            </a:pPr>
            <a:r>
              <a:rPr lang="en-US" sz="20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IMPACT AND BENEFITS</a:t>
            </a:r>
            <a:endParaRPr lang="en-US" sz="2000" spc="1000" dirty="0">
              <a:latin typeface="Felix Titling" panose="04060505060202020A04" pitchFamily="82" charset="0"/>
            </a:endParaRPr>
          </a:p>
          <a:p>
            <a:pPr marL="0" marR="0" lvl="0" indent="0" algn="l" rtl="0">
              <a:lnSpc>
                <a:spcPct val="9499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3EB9DD-BE6B-3D14-8825-47420C0B9371}"/>
              </a:ext>
            </a:extLst>
          </p:cNvPr>
          <p:cNvSpPr txBox="1"/>
          <p:nvPr/>
        </p:nvSpPr>
        <p:spPr>
          <a:xfrm>
            <a:off x="12436046" y="1391759"/>
            <a:ext cx="12113342" cy="4811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Tangible Impact and Benefits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Time &amp; Cost Efficiency: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Time Savings: Automates attendance tracking, reducing the need for manual processes (e.g., roll calls, sign-ins). Saves 30–60 hours per year per teacher or HR manager.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Reduced Administrative Overhead: Frees up staff time to focus on more important tasks like teaching, employee engagement, or other critical operations.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Cost Reduction: Minimizes errors and fraud, which can result in lost productivity or even payroll fraud in organizations.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Enhanced Accuracy &amp; Fraud Prevention: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Eliminates Human Error: Facial recognition ensures accurate attendance without manual input, preventing mistakes such as miscounts or incorrect entries.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Prevents Fraud: Reduces "buddy punching" and other fraudulent practices by ensuring only authorized individuals are marked present.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Real-Time Monitoring &amp; Reporting: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Instant Access to Data: Real-time attendance data enables administrators to identify absenteeism patterns and address issues quickly.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Data-Driven Decisions: Provides valuable insights into trends like employee or student engagement, helping stakeholders make informed decisions</a:t>
            </a:r>
          </a:p>
        </p:txBody>
      </p:sp>
    </p:spTree>
    <p:extLst>
      <p:ext uri="{BB962C8B-B14F-4D97-AF65-F5344CB8AC3E}">
        <p14:creationId xmlns:p14="http://schemas.microsoft.com/office/powerpoint/2010/main" val="22422081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2BEB45-8CEE-38BF-20C7-DDEA8A8F6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2AFFCA-C345-65DC-DF6B-38F477741464}"/>
              </a:ext>
            </a:extLst>
          </p:cNvPr>
          <p:cNvSpPr txBox="1"/>
          <p:nvPr/>
        </p:nvSpPr>
        <p:spPr>
          <a:xfrm>
            <a:off x="3170023" y="462987"/>
            <a:ext cx="6096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4998"/>
              </a:lnSpc>
            </a:pPr>
            <a:r>
              <a:rPr lang="en-US" sz="20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IMPACT AND BENEFITS</a:t>
            </a:r>
            <a:endParaRPr lang="en-US" sz="2000" spc="1000" dirty="0">
              <a:latin typeface="Felix Titling" panose="04060505060202020A04" pitchFamily="82" charset="0"/>
            </a:endParaRPr>
          </a:p>
          <a:p>
            <a:pPr marL="0" marR="0" lvl="0" indent="0" algn="l" rtl="0">
              <a:lnSpc>
                <a:spcPct val="9499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0E88E1-C077-9D56-D8B2-20AD8A835CCD}"/>
              </a:ext>
            </a:extLst>
          </p:cNvPr>
          <p:cNvSpPr txBox="1"/>
          <p:nvPr/>
        </p:nvSpPr>
        <p:spPr>
          <a:xfrm>
            <a:off x="161352" y="1602775"/>
            <a:ext cx="12113342" cy="4811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Tangible Impact and Benefits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Time &amp; Cost Efficiency: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Time Savings: Automates attendance tracking, reducing the need for manual processes (e.g., roll calls, sign-ins). Saves 30–60 hours per year per teacher or HR manager.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Reduced Administrative Overhead: Frees up staff time to focus on more important tasks like teaching, employee engagement, or other critical operations.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Cost Reduction: Minimizes errors and fraud, which can result in lost productivity or even payroll fraud in organizations.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Enhanced Accuracy &amp; Fraud Prevention: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Eliminates Human Error: Facial recognition ensures accurate attendance without manual input, preventing mistakes such as miscounts or incorrect entries.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Prevents Fraud: Reduces "buddy punching" and other fraudulent practices by ensuring only authorized individuals are marked present.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Real-Time Monitoring &amp; Reporting: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Instant Access to Data: Real-time attendance data enables administrators to identify absenteeism patterns and address issues quickly.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Data-Driven Decisions: Provides valuable insights into trends like employee or student engagement, helping stakeholders make informed decisions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DF7181-DA1E-DE2C-A211-F0335216FDD5}"/>
              </a:ext>
            </a:extLst>
          </p:cNvPr>
          <p:cNvSpPr txBox="1"/>
          <p:nvPr/>
        </p:nvSpPr>
        <p:spPr>
          <a:xfrm>
            <a:off x="-8330315" y="124433"/>
            <a:ext cx="6096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4998"/>
              </a:lnSpc>
            </a:pPr>
            <a:r>
              <a:rPr lang="en-US" sz="20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IMPACT AND BENEFITS</a:t>
            </a:r>
            <a:endParaRPr lang="en-US" sz="2000" spc="1000" dirty="0">
              <a:latin typeface="Felix Titling" panose="04060505060202020A04" pitchFamily="82" charset="0"/>
            </a:endParaRPr>
          </a:p>
          <a:p>
            <a:pPr marL="0" marR="0" lvl="0" indent="0" algn="l" rtl="0">
              <a:lnSpc>
                <a:spcPct val="9499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B13DA6-48DD-B819-0E38-546346F4CF0F}"/>
              </a:ext>
            </a:extLst>
          </p:cNvPr>
          <p:cNvSpPr txBox="1"/>
          <p:nvPr/>
        </p:nvSpPr>
        <p:spPr>
          <a:xfrm>
            <a:off x="-11951990" y="1225765"/>
            <a:ext cx="12113342" cy="4958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Intangible Impact and Benefits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Improved Engagement &amp; Accountability: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Encourages Timeliness: Promotes a culture of accountability and punctuality, as users know their attendance is being automatically tracked.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Student/Employee Engagement: Allows institutions to proactively address absenteeism or disengagement, helping students or employees stay on track.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Increased Security &amp; Privacy</a:t>
            </a: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Secure Attendance Tracking: Facial recognition is more secure than traditional systems (sign-in sheets, cards), reducing the risk of manipulation or data breaches.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Privacy Protection: Data is stored and processed with encryption, ensuring compliance with GDPR, CCPA, and other privacy regulations.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Scalability &amp; Future Growth: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Adaptable to Growing Needs: The system scales seamlessly for growing organizations or institutions, handling increased numbers of users or locations with minimal effort.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Integration with Other Systems: Can easily be integrated with HR, payroll, academic systems, and future technologies, ensuring long-term relevance.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9740FE-C08A-9BD3-839F-5E87409981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5296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E6A10E-200F-A957-7D84-65D1BCFD5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C69234D-21E0-CF75-6E26-FEC151AC157A}"/>
              </a:ext>
            </a:extLst>
          </p:cNvPr>
          <p:cNvSpPr txBox="1"/>
          <p:nvPr/>
        </p:nvSpPr>
        <p:spPr>
          <a:xfrm>
            <a:off x="3170023" y="462987"/>
            <a:ext cx="6096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4998"/>
              </a:lnSpc>
            </a:pPr>
            <a:r>
              <a:rPr lang="en-US" sz="20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IMPACT AND BENEFITS</a:t>
            </a:r>
            <a:endParaRPr lang="en-US" sz="2000" spc="1000" dirty="0">
              <a:latin typeface="Felix Titling" panose="04060505060202020A04" pitchFamily="82" charset="0"/>
            </a:endParaRPr>
          </a:p>
          <a:p>
            <a:pPr marL="0" marR="0" lvl="0" indent="0" algn="l" rtl="0">
              <a:lnSpc>
                <a:spcPct val="9499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52CBCA-0CEA-4F64-9A5A-B302D6AE508D}"/>
              </a:ext>
            </a:extLst>
          </p:cNvPr>
          <p:cNvSpPr txBox="1"/>
          <p:nvPr/>
        </p:nvSpPr>
        <p:spPr>
          <a:xfrm>
            <a:off x="161352" y="1602775"/>
            <a:ext cx="12113342" cy="4958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Intangible Impact and Benefits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Improved Engagement &amp; Accountability: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Encourages Timeliness: Promotes a culture of accountability and punctuality, as users know their attendance is being automatically tracked.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Student/Employee Engagement: Allows institutions to proactively address absenteeism or disengagement, helping students or employees stay on track.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Increased Security &amp; Privacy</a:t>
            </a: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Secure Attendance Tracking: Facial recognition is more secure than traditional systems (sign-in sheets, cards), reducing the risk of manipulation or data breaches.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Privacy Protection: Data is stored and processed with encryption, ensuring compliance with GDPR, CCPA, and other privacy regulations.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Scalability &amp; Future Growth: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Adaptable to Growing Needs: The system scales seamlessly for growing organizations or institutions, handling increased numbers of users or locations with minimal effort.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Integration with Other Systems: Can easily be integrated with HR, payroll, academic systems, and future technologies, ensuring long-term relevance.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5E4251-5685-3A13-A3DF-61D27D334936}"/>
              </a:ext>
            </a:extLst>
          </p:cNvPr>
          <p:cNvSpPr txBox="1"/>
          <p:nvPr/>
        </p:nvSpPr>
        <p:spPr>
          <a:xfrm>
            <a:off x="3170023" y="7682650"/>
            <a:ext cx="6096000" cy="289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THANK YOU </a:t>
            </a:r>
            <a:endParaRPr lang="en-US" spc="1000" dirty="0">
              <a:latin typeface="Felix Titling" panose="04060505060202020A04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89130B-604E-CFBB-8397-083A2285FF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962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94899F-D84D-2322-91EA-97E11D002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051900-E4B5-2FED-9102-5A214332BA35}"/>
              </a:ext>
            </a:extLst>
          </p:cNvPr>
          <p:cNvSpPr txBox="1"/>
          <p:nvPr/>
        </p:nvSpPr>
        <p:spPr>
          <a:xfrm>
            <a:off x="3048000" y="1985234"/>
            <a:ext cx="6096000" cy="289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THANK YOU </a:t>
            </a:r>
            <a:endParaRPr lang="en-US" spc="1000" dirty="0">
              <a:latin typeface="Felix Titling" panose="04060505060202020A04" pitchFamily="8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C88CD7-B2E3-AF05-30A7-24EFC513A95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288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437DDC-6356-A0BB-C0F3-D8F351352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use floating on cloud with blue sky background | Premium AI-generated  image">
            <a:extLst>
              <a:ext uri="{FF2B5EF4-FFF2-40B4-BE49-F238E27FC236}">
                <a16:creationId xmlns:a16="http://schemas.microsoft.com/office/drawing/2014/main" id="{C8F00539-A046-F245-1034-1DD48B38B5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4" t="26964" r="14454" b="1828"/>
          <a:stretch/>
        </p:blipFill>
        <p:spPr bwMode="auto">
          <a:xfrm>
            <a:off x="0" y="6882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A834EF-5EA8-B923-4284-D1957836F2A9}"/>
              </a:ext>
            </a:extLst>
          </p:cNvPr>
          <p:cNvSpPr txBox="1"/>
          <p:nvPr/>
        </p:nvSpPr>
        <p:spPr>
          <a:xfrm>
            <a:off x="2819451" y="216158"/>
            <a:ext cx="65859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latin typeface="Felix Titling" panose="04060505060202020A04" pitchFamily="82" charset="0"/>
              </a:rPr>
              <a:t>THE MINDS</a:t>
            </a:r>
          </a:p>
          <a:p>
            <a:pPr algn="ctr"/>
            <a:r>
              <a:rPr lang="en-IN" sz="3200" dirty="0">
                <a:solidFill>
                  <a:schemeClr val="bg1"/>
                </a:solidFill>
                <a:latin typeface="Felix Titling" panose="04060505060202020A04" pitchFamily="82" charset="0"/>
              </a:rPr>
              <a:t>BEHIND</a:t>
            </a:r>
          </a:p>
          <a:p>
            <a:pPr algn="ctr"/>
            <a:r>
              <a:rPr lang="en-IN" sz="3200" dirty="0">
                <a:solidFill>
                  <a:schemeClr val="bg1"/>
                </a:solidFill>
                <a:latin typeface="Felix Titling" panose="04060505060202020A04" pitchFamily="82" charset="0"/>
              </a:rPr>
              <a:t>THE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6AD97B-CD45-DD4C-5BDE-AD4047656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08" y="2549788"/>
            <a:ext cx="1970477" cy="2388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D191BE-CC6B-6046-CF6B-2C19AFAAF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4604" y="2549788"/>
            <a:ext cx="1970477" cy="24849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898A0F-FD59-8432-F1AF-B77248D4A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0171" y="2549788"/>
            <a:ext cx="2075728" cy="28282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E0EB02-8AB8-A980-304B-4C2E71825E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4145" y="2549788"/>
            <a:ext cx="2075729" cy="28282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A20B6B-A6FD-1679-9552-6D526A322055}"/>
              </a:ext>
            </a:extLst>
          </p:cNvPr>
          <p:cNvSpPr txBox="1"/>
          <p:nvPr/>
        </p:nvSpPr>
        <p:spPr>
          <a:xfrm>
            <a:off x="-1486187" y="4716141"/>
            <a:ext cx="6186668" cy="44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</a:rPr>
              <a:t>ABHIJEET DWIVEDI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DA0E9B-FE03-303C-0410-55CF39B990E5}"/>
              </a:ext>
            </a:extLst>
          </p:cNvPr>
          <p:cNvSpPr txBox="1"/>
          <p:nvPr/>
        </p:nvSpPr>
        <p:spPr>
          <a:xfrm>
            <a:off x="507782" y="4753523"/>
            <a:ext cx="7037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>
                <a:solidFill>
                  <a:schemeClr val="bg1"/>
                </a:solidFill>
              </a:rPr>
              <a:t>V NAGA PREETAM </a:t>
            </a:r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3E5E15-D2C4-D38B-02A4-8A6EEBD0B382}"/>
              </a:ext>
            </a:extLst>
          </p:cNvPr>
          <p:cNvSpPr txBox="1"/>
          <p:nvPr/>
        </p:nvSpPr>
        <p:spPr>
          <a:xfrm>
            <a:off x="3638600" y="4753523"/>
            <a:ext cx="7037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ADITYA SINGH</a:t>
            </a:r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A4AD79-AA5B-F27B-2473-655C8DA4B023}"/>
              </a:ext>
            </a:extLst>
          </p:cNvPr>
          <p:cNvSpPr txBox="1"/>
          <p:nvPr/>
        </p:nvSpPr>
        <p:spPr>
          <a:xfrm>
            <a:off x="6471732" y="4716141"/>
            <a:ext cx="70605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NIMISHA ANN SHAJI</a:t>
            </a:r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208C57-3305-EAD6-9EE6-140BEA45B016}"/>
              </a:ext>
            </a:extLst>
          </p:cNvPr>
          <p:cNvSpPr txBox="1"/>
          <p:nvPr/>
        </p:nvSpPr>
        <p:spPr>
          <a:xfrm>
            <a:off x="15548339" y="1213353"/>
            <a:ext cx="6096000" cy="1144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95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PROBLEM STATEMENT</a:t>
            </a:r>
            <a:endParaRPr lang="en-US" sz="3600" spc="1000" dirty="0">
              <a:latin typeface="Felix Titling" panose="04060505060202020A04" pitchFamily="8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AFAF63-4EA5-5953-7B3D-29270F5F416E}"/>
              </a:ext>
            </a:extLst>
          </p:cNvPr>
          <p:cNvSpPr txBox="1"/>
          <p:nvPr/>
        </p:nvSpPr>
        <p:spPr>
          <a:xfrm>
            <a:off x="12173163" y="2772608"/>
            <a:ext cx="1150112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Manual attendance tracking is time-consuming, prone to errors, and can be easily manipulated. In academic institutions, workplaces, and events, inefficiencies in attendance systems lead to significant administrative overhead, human errors, and security concerns.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ptos Narrow" panose="020B0004020202020204" pitchFamily="34" charset="0"/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Felix Titling" panose="04060505060202020A04" pitchFamily="82" charset="0"/>
              </a:rPr>
              <a:t>Time-Consuming and Inefficient Processes</a:t>
            </a:r>
            <a:r>
              <a:rPr lang="en-US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: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Traditional attendance methods (like roll calls, sign-in sheets, or QR codes) require manual input and take up valuable time, leading to delays in the beginning of classes, meetings, or </a:t>
            </a:r>
            <a:r>
              <a:rPr lang="en-US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events.For</a:t>
            </a:r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example, in a classroom with 30 students, a teacher may spend 10–15 minutes on attendance alone. In a workplace, HR teams often dedicate significant time to verifying attendance and managing </a:t>
            </a:r>
            <a:r>
              <a:rPr lang="en-US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records.According</a:t>
            </a:r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to a 2021 survey by </a:t>
            </a:r>
            <a:r>
              <a:rPr lang="en-US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Eduventures</a:t>
            </a:r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, 65% of administrators reported that traditional attendance systems are one of the most inefficient tasks in school management.</a:t>
            </a:r>
            <a:endParaRPr lang="en-IN" sz="2400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697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0DE79E-65B7-939C-3D6B-CBF19E7F5A24}"/>
              </a:ext>
            </a:extLst>
          </p:cNvPr>
          <p:cNvSpPr txBox="1"/>
          <p:nvPr/>
        </p:nvSpPr>
        <p:spPr>
          <a:xfrm>
            <a:off x="3048000" y="389379"/>
            <a:ext cx="6096000" cy="1144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95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spc="100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PROBLEM STATEMENT</a:t>
            </a:r>
            <a:endParaRPr lang="en-US" sz="36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45106C-1C79-C4CA-D4CF-91626A1C59A6}"/>
              </a:ext>
            </a:extLst>
          </p:cNvPr>
          <p:cNvSpPr txBox="1"/>
          <p:nvPr/>
        </p:nvSpPr>
        <p:spPr>
          <a:xfrm>
            <a:off x="690880" y="1944306"/>
            <a:ext cx="1150112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Manual attendance tracking is time-consuming, prone to errors, and can be easily manipulated. In academic institutions, workplaces, and events, inefficiencies in attendance systems lead to significant administrative overhead, human errors, and security concerns.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ptos Narrow" panose="020B0004020202020204" pitchFamily="34" charset="0"/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Felix Titling" panose="04060505060202020A04" pitchFamily="82" charset="0"/>
              </a:rPr>
              <a:t>Time-Consuming and Inefficient Processes</a:t>
            </a:r>
            <a:r>
              <a:rPr lang="en-US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: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Traditional attendance methods (like roll calls, sign-in sheets, or QR codes) require manual input and take up valuable time, leading to delays in the beginning of classes, meetings, or </a:t>
            </a:r>
            <a:r>
              <a:rPr lang="en-US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events.For</a:t>
            </a:r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example, in a classroom with 30 students, a teacher may spend 10–15 minutes on attendance alone. In a workplace, HR teams often dedicate significant time to verifying attendance and managing </a:t>
            </a:r>
            <a:r>
              <a:rPr lang="en-US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records.According</a:t>
            </a:r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to a 2021 survey by </a:t>
            </a:r>
            <a:r>
              <a:rPr lang="en-US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Eduventures</a:t>
            </a:r>
            <a:r>
              <a:rPr lang="en-US" sz="2400" dirty="0">
                <a:solidFill>
                  <a:schemeClr val="bg1"/>
                </a:solidFill>
                <a:latin typeface="Aptos Narrow" panose="020B0004020202020204" pitchFamily="34" charset="0"/>
              </a:rPr>
              <a:t>, 65% of administrators reported that traditional attendance systems are one of the most inefficient tasks in school management.</a:t>
            </a:r>
            <a:endParaRPr lang="en-IN" sz="2400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CD734A1-F674-8FE8-094F-5B2A8C6A5D9C}"/>
              </a:ext>
            </a:extLst>
          </p:cNvPr>
          <p:cNvSpPr/>
          <p:nvPr/>
        </p:nvSpPr>
        <p:spPr>
          <a:xfrm>
            <a:off x="5862320" y="1534308"/>
            <a:ext cx="233680" cy="2386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D17AACC-5E2C-19B6-1468-88648F05FB0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6938DDC-E95F-4812-28AC-4A629D2DC50C}"/>
              </a:ext>
            </a:extLst>
          </p:cNvPr>
          <p:cNvSpPr txBox="1"/>
          <p:nvPr/>
        </p:nvSpPr>
        <p:spPr>
          <a:xfrm>
            <a:off x="-8931951" y="554851"/>
            <a:ext cx="6096000" cy="2197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5001"/>
              </a:lnSpc>
            </a:pPr>
            <a:r>
              <a:rPr lang="en-US" sz="36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IDEA OR PROPOSED SOLUTION</a:t>
            </a:r>
            <a:endParaRPr lang="en-US" sz="2800" spc="1000" dirty="0">
              <a:latin typeface="Felix Titling" panose="04060505060202020A04" pitchFamily="82" charset="0"/>
            </a:endParaRPr>
          </a:p>
          <a:p>
            <a:pPr marL="0" marR="0" lvl="0" indent="0" algn="ctr" rtl="0">
              <a:lnSpc>
                <a:spcPct val="9500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spc="1000" dirty="0">
              <a:latin typeface="Felix Titling" panose="04060505060202020A04" pitchFamily="8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884C6C-D73B-22E6-B831-531D94A118AD}"/>
              </a:ext>
            </a:extLst>
          </p:cNvPr>
          <p:cNvSpPr txBox="1"/>
          <p:nvPr/>
        </p:nvSpPr>
        <p:spPr>
          <a:xfrm>
            <a:off x="-11767902" y="2149490"/>
            <a:ext cx="12113342" cy="4319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 Components: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	Facial Recognition: The system scans and identifies individuals using machine learning algorithms, ensuring accurate identification without manual input.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	Real-Time Attendance Logging: As soon as a face is detected, the system instantly records the person’s attendance and updates the database.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	Admin Dashboard: Admins or teachers can view attendance records in real-time, track patterns, and generate reports.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	Security &amp; Privacy: Facial data is securely stored and processed, ensuring compliance with privacy standards.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	Notifications &amp; Alerts: The system can send automatic notifications for absences or discrepancies, improving accountability.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Benefits: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Efficiency: Saves time by automating attendance tracking, eliminating the need for manual methods.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Accuracy: Reduces human errors and fraud (e.g., buddy punching).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Contactless: Ideal for environments where health and safety are a priority.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Data-Driven: Provides valuable insights through attendance analytics, helping identify trends or areas of concern.</a:t>
            </a:r>
          </a:p>
        </p:txBody>
      </p:sp>
    </p:spTree>
    <p:extLst>
      <p:ext uri="{BB962C8B-B14F-4D97-AF65-F5344CB8AC3E}">
        <p14:creationId xmlns:p14="http://schemas.microsoft.com/office/powerpoint/2010/main" val="40485687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DCB556-9F40-D0E3-9F9D-A2BFBF310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55F42D0-BE71-B178-3FB5-65126F1E0327}"/>
              </a:ext>
            </a:extLst>
          </p:cNvPr>
          <p:cNvSpPr txBox="1"/>
          <p:nvPr/>
        </p:nvSpPr>
        <p:spPr>
          <a:xfrm>
            <a:off x="2949677" y="84579"/>
            <a:ext cx="6096000" cy="2197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5001"/>
              </a:lnSpc>
            </a:pPr>
            <a:r>
              <a:rPr lang="en-US" sz="36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IDEA OR PROPOSED SOLUTION</a:t>
            </a:r>
            <a:endParaRPr lang="en-US" sz="2800" spc="1000" dirty="0">
              <a:latin typeface="Felix Titling" panose="04060505060202020A04" pitchFamily="82" charset="0"/>
            </a:endParaRPr>
          </a:p>
          <a:p>
            <a:pPr marL="0" marR="0" lvl="0" indent="0" algn="ctr" rtl="0">
              <a:lnSpc>
                <a:spcPct val="9500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341C79-7D01-7249-2F7F-C9F361F95150}"/>
              </a:ext>
            </a:extLst>
          </p:cNvPr>
          <p:cNvSpPr txBox="1"/>
          <p:nvPr/>
        </p:nvSpPr>
        <p:spPr>
          <a:xfrm>
            <a:off x="78658" y="1944306"/>
            <a:ext cx="12113342" cy="4319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 Components: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	Facial Recognition: The system scans and identifies individuals using machine learning algorithms, ensuring accurate identification without manual input.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	Real-Time Attendance Logging: As soon as a face is detected, the system instantly records the person’s attendance and updates the database.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	Admin Dashboard: Admins or teachers can view attendance records in real-time, track patterns, and generate reports.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	Security &amp; Privacy: Facial data is securely stored and processed, ensuring compliance with privacy standards.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	Notifications &amp; Alerts: The system can send automatic notifications for absences or discrepancies, improving accountability.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Benefits: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Efficiency: Saves time by automating attendance tracking, eliminating the need for manual methods.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Accuracy: Reduces human errors and fraud (e.g., buddy punching).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Contactless: Ideal for environments where health and safety are a priority.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Data-Driven: Provides valuable insights through attendance analytics, helping identify trends or areas of concern.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662204-4BEE-0387-B97C-9A2CE34893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C19887-6B4E-6C03-0E5E-AF8AE7C157AE}"/>
              </a:ext>
            </a:extLst>
          </p:cNvPr>
          <p:cNvSpPr txBox="1"/>
          <p:nvPr/>
        </p:nvSpPr>
        <p:spPr>
          <a:xfrm>
            <a:off x="13008076" y="84579"/>
            <a:ext cx="6096000" cy="1963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5001"/>
              </a:lnSpc>
            </a:pPr>
            <a:r>
              <a:rPr lang="en-US" sz="32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IDEA OR PROPOSED SOLUTION</a:t>
            </a:r>
            <a:endParaRPr lang="en-US" sz="3200" spc="1000" dirty="0">
              <a:latin typeface="Felix Titling" panose="04060505060202020A04" pitchFamily="82" charset="0"/>
            </a:endParaRPr>
          </a:p>
          <a:p>
            <a:pPr marL="0" marR="0" lvl="0" indent="0" algn="ctr" rtl="0">
              <a:lnSpc>
                <a:spcPct val="9500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spc="1000" dirty="0">
              <a:latin typeface="Felix Titling" panose="04060505060202020A04" pitchFamily="8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509389-E98D-2762-2A81-F72874E374F1}"/>
              </a:ext>
            </a:extLst>
          </p:cNvPr>
          <p:cNvSpPr txBox="1"/>
          <p:nvPr/>
        </p:nvSpPr>
        <p:spPr>
          <a:xfrm>
            <a:off x="13008076" y="1318493"/>
            <a:ext cx="12113342" cy="557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Manual Attendance Is Time-Consuming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Traditional methods (roll calls, sign-in sheets) waste time.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Prone to Errors &amp; Fraud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Human errors and "buddy punching" distort attendance accuracy.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Lack of Real-Time Tracking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No immediate data insights or reports.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Security &amp; Privacy Issues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Sensitive data can be tampered with or mishandled.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Automated Attendance Tracking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Facial recognition automatically logs attendance in real time—no manual input required.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Eliminates Errors &amp; Fraud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Only authorized faces are recognized, ensuring accurate attendance and preventing fraud (e.g., buddy punching).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Real-Time Updates &amp; Reporting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Instant access to up-to-date attendance data with detailed reports and trends.</a:t>
            </a:r>
          </a:p>
        </p:txBody>
      </p:sp>
    </p:spTree>
    <p:extLst>
      <p:ext uri="{BB962C8B-B14F-4D97-AF65-F5344CB8AC3E}">
        <p14:creationId xmlns:p14="http://schemas.microsoft.com/office/powerpoint/2010/main" val="18683637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1BF0D5-DD02-1C09-C968-CE845C142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9F493D2-4FE1-7E5B-48B3-DC331CFC67E2}"/>
              </a:ext>
            </a:extLst>
          </p:cNvPr>
          <p:cNvSpPr txBox="1"/>
          <p:nvPr/>
        </p:nvSpPr>
        <p:spPr>
          <a:xfrm>
            <a:off x="2949677" y="84579"/>
            <a:ext cx="6096000" cy="1963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5001"/>
              </a:lnSpc>
            </a:pPr>
            <a:r>
              <a:rPr lang="en-US" sz="32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IDEA OR PROPOSED SOLUTION</a:t>
            </a:r>
            <a:endParaRPr lang="en-US" sz="3200" spc="1000" dirty="0">
              <a:latin typeface="Felix Titling" panose="04060505060202020A04" pitchFamily="82" charset="0"/>
            </a:endParaRPr>
          </a:p>
          <a:p>
            <a:pPr marL="0" marR="0" lvl="0" indent="0" algn="ctr" rtl="0">
              <a:lnSpc>
                <a:spcPct val="9500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FFB3FC-46F0-7DD2-8FA9-458C5B85E5DA}"/>
              </a:ext>
            </a:extLst>
          </p:cNvPr>
          <p:cNvSpPr txBox="1"/>
          <p:nvPr/>
        </p:nvSpPr>
        <p:spPr>
          <a:xfrm>
            <a:off x="78658" y="1287244"/>
            <a:ext cx="12113342" cy="557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Manual Attendance Is Time-Consuming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Traditional methods (roll calls, sign-in sheets) waste time.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Prone to Errors &amp; Fraud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Human errors and "buddy punching" distort attendance accuracy.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Lack of Real-Time Tracking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No immediate data insights or reports.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Security &amp; Privacy Issues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Sensitive data can be tampered with or mishandled.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Automated Attendance Tracking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Facial recognition automatically logs attendance in real time—no manual input required.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Eliminates Errors &amp; Fraud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Only authorized faces are recognized, ensuring accurate attendance and preventing fraud (e.g., buddy punching).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Real-Time Updates &amp; Reporting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Instant access to up-to-date attendance data with detailed reports and trends.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5A1F9E-824A-AB24-FE3B-D20632F5DDF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9954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271523-2A49-746D-31CF-1A8FCC85A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B7EDBA-2899-19E7-21D1-317C67880937}"/>
              </a:ext>
            </a:extLst>
          </p:cNvPr>
          <p:cNvSpPr txBox="1"/>
          <p:nvPr/>
        </p:nvSpPr>
        <p:spPr>
          <a:xfrm>
            <a:off x="2949677" y="84579"/>
            <a:ext cx="6096000" cy="1963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5001"/>
              </a:lnSpc>
            </a:pPr>
            <a:r>
              <a:rPr lang="en-US" sz="32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IDEA OR PROPOSED SOLUTION</a:t>
            </a:r>
            <a:endParaRPr lang="en-US" sz="3200" spc="1000" dirty="0">
              <a:latin typeface="Felix Titling" panose="04060505060202020A04" pitchFamily="82" charset="0"/>
            </a:endParaRPr>
          </a:p>
          <a:p>
            <a:pPr marL="0" marR="0" lvl="0" indent="0" algn="ctr" rtl="0">
              <a:lnSpc>
                <a:spcPct val="9500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09D07C-EE3A-38FC-5199-4050B32602B3}"/>
              </a:ext>
            </a:extLst>
          </p:cNvPr>
          <p:cNvSpPr txBox="1"/>
          <p:nvPr/>
        </p:nvSpPr>
        <p:spPr>
          <a:xfrm>
            <a:off x="78658" y="1287244"/>
            <a:ext cx="12113342" cy="557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Manual Attendance Is Time-Consuming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Traditional methods (roll calls, sign-in sheets) waste time.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Prone to Errors &amp; Fraud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Human errors and "buddy punching" distort attendance accuracy.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Lack of Real-Time Tracking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No immediate data insights or reports.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Security &amp; Privacy Issues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Sensitive data can be tampered with or mishandled.</a:t>
            </a:r>
          </a:p>
          <a:p>
            <a:pPr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Automated Attendance Tracking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Facial recognition automatically logs attendance in real time—no manual input required.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Eliminates Errors &amp; Fraud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Only authorized faces are recognized, ensuring accurate attendance and preventing fraud (e.g., buddy punching).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Real-Time Updates &amp; Reporting</a:t>
            </a:r>
          </a:p>
          <a:p>
            <a:pPr>
              <a:spcAft>
                <a:spcPts val="800"/>
              </a:spcAft>
            </a:pPr>
            <a:r>
              <a:rPr lang="en-IN" sz="1600" kern="100" dirty="0">
                <a:solidFill>
                  <a:schemeClr val="bg1"/>
                </a:solidFill>
                <a:effectLst/>
                <a:latin typeface="Aptos Narrow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	Instant access to up-to-date attendance data with detailed reports and trends.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292B2E-B277-86EA-63DE-E86F92D962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475A92-7B68-5A94-77DD-8BA1447172AD}"/>
              </a:ext>
            </a:extLst>
          </p:cNvPr>
          <p:cNvSpPr txBox="1"/>
          <p:nvPr/>
        </p:nvSpPr>
        <p:spPr>
          <a:xfrm>
            <a:off x="15063019" y="84579"/>
            <a:ext cx="6096000" cy="1320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5001"/>
              </a:lnSpc>
            </a:pP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Highlight the innovative aspects</a:t>
            </a:r>
            <a:endParaRPr lang="en-US" sz="2800" spc="1000" dirty="0">
              <a:latin typeface="Felix Titling" panose="04060505060202020A04" pitchFamily="8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72CF6F-E33C-D7E0-58BC-D29C893E3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1677" y="84579"/>
            <a:ext cx="621846" cy="6279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05BD7F-61AB-30C7-584F-408C8ED2DCE5}"/>
              </a:ext>
            </a:extLst>
          </p:cNvPr>
          <p:cNvSpPr txBox="1"/>
          <p:nvPr/>
        </p:nvSpPr>
        <p:spPr>
          <a:xfrm>
            <a:off x="12763809" y="1687353"/>
            <a:ext cx="12113342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Innovative Technology Integration</a:t>
            </a:r>
          </a:p>
          <a:p>
            <a:pPr>
              <a:spcAft>
                <a:spcPts val="800"/>
              </a:spcAft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Facial Recognition Technology:</a:t>
            </a:r>
          </a:p>
          <a:p>
            <a:pPr>
              <a:spcAft>
                <a:spcPts val="800"/>
              </a:spcAft>
            </a:pPr>
            <a:r>
              <a:rPr lang="en-IN" sz="2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Advanced Recognition: Utilizes state-of-the-art machine learning algorithms to accurately identify individuals in real time, even in varying lighting conditions.</a:t>
            </a:r>
          </a:p>
          <a:p>
            <a:pPr>
              <a:spcAft>
                <a:spcPts val="800"/>
              </a:spcAft>
            </a:pPr>
            <a:r>
              <a:rPr lang="en-IN" sz="2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Contactless &amp; Fast: No physical touch required, making the system faster and safer than traditional sign-in methods, particularly in post-pandemic environments.</a:t>
            </a:r>
          </a:p>
          <a:p>
            <a:pPr>
              <a:spcAft>
                <a:spcPts val="800"/>
              </a:spcAft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Real-Time Attendance Tracking:</a:t>
            </a:r>
          </a:p>
          <a:p>
            <a:pPr>
              <a:spcAft>
                <a:spcPts val="800"/>
              </a:spcAft>
            </a:pPr>
            <a:r>
              <a:rPr lang="en-IN" sz="2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Instant Data Logging: As soon as a face is detected, attendance is automatically recorded, providing immediate updates to the admin dashboard without any manual intervention.</a:t>
            </a:r>
          </a:p>
          <a:p>
            <a:pPr>
              <a:spcAft>
                <a:spcPts val="800"/>
              </a:spcAft>
            </a:pPr>
            <a:r>
              <a:rPr lang="en-IN" sz="2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No Human Error: Eliminates the possibility of miscounts or incorrect data entries that typically occur in manual systems.</a:t>
            </a:r>
          </a:p>
        </p:txBody>
      </p:sp>
    </p:spTree>
    <p:extLst>
      <p:ext uri="{BB962C8B-B14F-4D97-AF65-F5344CB8AC3E}">
        <p14:creationId xmlns:p14="http://schemas.microsoft.com/office/powerpoint/2010/main" val="32018263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73F565-2098-CCDD-68B4-33AB5040F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5B29DCA-4DF3-8769-0B09-3AF19508ACAC}"/>
              </a:ext>
            </a:extLst>
          </p:cNvPr>
          <p:cNvSpPr txBox="1"/>
          <p:nvPr/>
        </p:nvSpPr>
        <p:spPr>
          <a:xfrm>
            <a:off x="2949677" y="84579"/>
            <a:ext cx="6096000" cy="1320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5001"/>
              </a:lnSpc>
            </a:pP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Highlight the innovative aspects</a:t>
            </a:r>
            <a:endParaRPr lang="en-US" sz="28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9EA5FF-A732-BA44-71CF-1DEC71003FFD}"/>
              </a:ext>
            </a:extLst>
          </p:cNvPr>
          <p:cNvSpPr txBox="1"/>
          <p:nvPr/>
        </p:nvSpPr>
        <p:spPr>
          <a:xfrm>
            <a:off x="149778" y="1785084"/>
            <a:ext cx="12113342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Innovative Technology Integration</a:t>
            </a:r>
          </a:p>
          <a:p>
            <a:pPr>
              <a:spcAft>
                <a:spcPts val="800"/>
              </a:spcAft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Facial Recognition Technology:</a:t>
            </a:r>
          </a:p>
          <a:p>
            <a:pPr>
              <a:spcAft>
                <a:spcPts val="800"/>
              </a:spcAft>
            </a:pPr>
            <a:r>
              <a:rPr lang="en-IN" sz="2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Advanced Recognition: Utilizes state-of-the-art machine learning algorithms to accurately identify individuals in real time, even in varying lighting conditions.</a:t>
            </a:r>
          </a:p>
          <a:p>
            <a:pPr>
              <a:spcAft>
                <a:spcPts val="800"/>
              </a:spcAft>
            </a:pPr>
            <a:r>
              <a:rPr lang="en-IN" sz="2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Contactless &amp; Fast: No physical touch required, making the system faster and safer than traditional sign-in methods, particularly in post-pandemic environments.</a:t>
            </a:r>
          </a:p>
          <a:p>
            <a:pPr>
              <a:spcAft>
                <a:spcPts val="800"/>
              </a:spcAft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Real-Time Attendance Tracking:</a:t>
            </a:r>
          </a:p>
          <a:p>
            <a:pPr>
              <a:spcAft>
                <a:spcPts val="800"/>
              </a:spcAft>
            </a:pPr>
            <a:r>
              <a:rPr lang="en-IN" sz="2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Instant Data Logging: As soon as a face is detected, attendance is automatically recorded, providing immediate updates to the admin dashboard without any manual intervention.</a:t>
            </a:r>
          </a:p>
          <a:p>
            <a:pPr>
              <a:spcAft>
                <a:spcPts val="800"/>
              </a:spcAft>
            </a:pPr>
            <a:r>
              <a:rPr lang="en-IN" sz="2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No Human Error: Eliminates the possibility of miscounts or incorrect data entries that typically occur in manual systems.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0FECEF-025B-BE13-C72C-FC76C0B8E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637" y="57970"/>
            <a:ext cx="621846" cy="6279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712C9D-FA56-6C4C-352B-3F941E4551D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4FDB35-C0CC-0A8A-385D-69F169B228DE}"/>
              </a:ext>
            </a:extLst>
          </p:cNvPr>
          <p:cNvSpPr txBox="1"/>
          <p:nvPr/>
        </p:nvSpPr>
        <p:spPr>
          <a:xfrm>
            <a:off x="-8461194" y="0"/>
            <a:ext cx="6096000" cy="1320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5001"/>
              </a:lnSpc>
            </a:pP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Highlight the innovative aspects</a:t>
            </a:r>
            <a:endParaRPr lang="en-US" sz="2800" spc="1000" dirty="0">
              <a:latin typeface="Felix Titling" panose="04060505060202020A04" pitchFamily="8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850364-D1C0-0D7D-694A-CBC93E98BA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620326" y="0"/>
            <a:ext cx="621846" cy="627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FB5EEC4-62E5-EF58-E992-29B205C00D4F}"/>
              </a:ext>
            </a:extLst>
          </p:cNvPr>
          <p:cNvSpPr txBox="1"/>
          <p:nvPr/>
        </p:nvSpPr>
        <p:spPr>
          <a:xfrm>
            <a:off x="-12142108" y="1785084"/>
            <a:ext cx="12113342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Innovative Features &amp; Data Insights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Analytics &amp; Insights: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Attendance Analytics: Provides in-depth insights on attendance patterns over time, such as frequent absenteeism or trends within specific groups, enabling proactive intervention.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Data-Driven Decisions: Helps administrators, HR managers, or educators to make data-driven decisions about attendance policies, student engagement, or workforce management.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Seamless Integration: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Syncs with Other Systems: The system can easily integrate with HR, payroll, and academic systems, reducing manual workload and making it easier to manage employee/student records across different platforms.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Scalable: It can be customized for small classrooms or large-scale enterprises, ensuring the solution fits various organizational needs.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Privacy &amp; Security: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Encrypted Data Storage: Facial data is stored securely with encryption to ensure privacy compliance (GDPR, CCPA).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Anti-Fraud Mechanisms: The system prevents fraud by ensuring that only registered individuals can mark attendance, eliminating "buddy punching" and other manipulation.</a:t>
            </a:r>
          </a:p>
        </p:txBody>
      </p:sp>
    </p:spTree>
    <p:extLst>
      <p:ext uri="{BB962C8B-B14F-4D97-AF65-F5344CB8AC3E}">
        <p14:creationId xmlns:p14="http://schemas.microsoft.com/office/powerpoint/2010/main" val="6971052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47885D-7E9D-7532-856A-B0576B1C9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C7F2F0-507F-4592-F3F8-BB6F510439C1}"/>
              </a:ext>
            </a:extLst>
          </p:cNvPr>
          <p:cNvSpPr txBox="1"/>
          <p:nvPr/>
        </p:nvSpPr>
        <p:spPr>
          <a:xfrm>
            <a:off x="2949677" y="84579"/>
            <a:ext cx="6096000" cy="1320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5001"/>
              </a:lnSpc>
            </a:pP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Highlight the innovative aspects</a:t>
            </a:r>
            <a:endParaRPr lang="en-US" sz="28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800223-B4A8-CBFE-A148-30842C6E72EE}"/>
              </a:ext>
            </a:extLst>
          </p:cNvPr>
          <p:cNvSpPr txBox="1"/>
          <p:nvPr/>
        </p:nvSpPr>
        <p:spPr>
          <a:xfrm>
            <a:off x="161352" y="1602775"/>
            <a:ext cx="12113342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Innovative Features &amp; Data Insights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Analytics &amp; Insights: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Attendance Analytics: Provides in-depth insights on attendance patterns over time, such as frequent absenteeism or trends within specific groups, enabling proactive intervention.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Data-Driven Decisions: Helps administrators, HR managers, or educators to make data-driven decisions about attendance policies, student engagement, or workforce management.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Seamless Integration: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Syncs with Other Systems: The system can easily integrate with HR, payroll, and academic systems, reducing manual workload and making it easier to manage employee/student records across different platforms.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Scalable: It can be customized for small classrooms or large-scale enterprises, ensuring the solution fits various organizational needs.</a:t>
            </a:r>
          </a:p>
          <a:p>
            <a:pPr>
              <a:spcAft>
                <a:spcPts val="800"/>
              </a:spcAft>
            </a:pPr>
            <a:r>
              <a:rPr lang="en-IN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Privacy &amp; Security: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Encrypted Data Storage: Facial data is stored securely with encryption to ensure privacy compliance (GDPR, CCPA).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	Anti-Fraud Mechanisms: The system prevents fraud by ensuring that only registered individuals can mark attendance, eliminating "buddy punching" and other manipulation.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00FE6C-B8F2-3A63-2647-244D13ADC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637" y="57970"/>
            <a:ext cx="621846" cy="6279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B5AB5A-DAA6-248C-97F1-28A908000E0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4D9FC5-3373-4258-2CC1-38D4A9C971B0}"/>
              </a:ext>
            </a:extLst>
          </p:cNvPr>
          <p:cNvSpPr txBox="1"/>
          <p:nvPr/>
        </p:nvSpPr>
        <p:spPr>
          <a:xfrm>
            <a:off x="-7199382" y="0"/>
            <a:ext cx="6096000" cy="911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4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TECHNICAL APPROACH</a:t>
            </a: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764015-9433-9334-89C1-B2201FC66960}"/>
              </a:ext>
            </a:extLst>
          </p:cNvPr>
          <p:cNvSpPr txBox="1"/>
          <p:nvPr/>
        </p:nvSpPr>
        <p:spPr>
          <a:xfrm>
            <a:off x="-12196036" y="1602775"/>
            <a:ext cx="1211334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Frontend: 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React.js / Angular for building the admin dashboard with real-time updates.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Backend: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Python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(Flask/Django) for handling APIs and processing facial recognition.Node.js (Optional) for scalable, asynchronous processing.*-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Facial </a:t>
            </a: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Recognition: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OpenCV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for image processing and facial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detection.Dlib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/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FaceNet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(TensorFlow) for facial recognition.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Database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:MySQL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/ PostgreSQL for storing user data and attendance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logs.MongoDB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(Optional) for handling large-scale, unstructured data.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Cloud &amp; </a:t>
            </a: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Hosting: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AWS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/ Google Cloud / Azure for cloud hosting, storage, and scalability.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Security 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:OAuth / JWT for secure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authentication.SSL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Encryption for secure data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transmission.Mobile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(Optional):React Native / Flutter for a mobile app supporting remote attendance.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Notifications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:Twilio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/ Firebase Cloud Messaging (FCM) for real-time alerts.</a:t>
            </a:r>
          </a:p>
        </p:txBody>
      </p:sp>
    </p:spTree>
    <p:extLst>
      <p:ext uri="{BB962C8B-B14F-4D97-AF65-F5344CB8AC3E}">
        <p14:creationId xmlns:p14="http://schemas.microsoft.com/office/powerpoint/2010/main" val="3795470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A84740-BEE4-CBE1-1A5A-38E1B6E59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75DD8E-306E-DAB6-6FC4-2CB76D8BBA2F}"/>
              </a:ext>
            </a:extLst>
          </p:cNvPr>
          <p:cNvSpPr txBox="1"/>
          <p:nvPr/>
        </p:nvSpPr>
        <p:spPr>
          <a:xfrm>
            <a:off x="4453357" y="247139"/>
            <a:ext cx="6096000" cy="911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4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spc="1000" dirty="0">
                <a:solidFill>
                  <a:srgbClr val="F6F7F8"/>
                </a:solidFill>
                <a:latin typeface="Felix Titling" panose="04060505060202020A04" pitchFamily="82" charset="0"/>
                <a:ea typeface="Arimo"/>
                <a:cs typeface="Arimo"/>
                <a:sym typeface="Arimo"/>
              </a:rPr>
              <a:t>TECHNICAL APPROACH</a:t>
            </a:r>
            <a:endParaRPr lang="en-US" sz="2000" spc="1000" dirty="0">
              <a:latin typeface="Felix Titling" panose="04060505060202020A04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558779-3FEF-9958-943C-B47FF30D2DDA}"/>
              </a:ext>
            </a:extLst>
          </p:cNvPr>
          <p:cNvSpPr txBox="1"/>
          <p:nvPr/>
        </p:nvSpPr>
        <p:spPr>
          <a:xfrm>
            <a:off x="161352" y="1602775"/>
            <a:ext cx="1211334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Frontend: 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React.js / Angular for building the admin dashboard with real-time updates.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Backend: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Python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(Flask/Django) for handling APIs and processing facial recognition.Node.js (Optional) for scalable, asynchronous processing.*-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Facial </a:t>
            </a: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Recognition: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OpenCV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for image processing and facial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detection.Dlib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/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FaceNet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(TensorFlow) for facial recognition.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Database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:MySQL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/ PostgreSQL for storing user data and attendance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logs.MongoDB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(Optional) for handling large-scale, unstructured data.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Cloud &amp; </a:t>
            </a: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Hosting: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AWS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/ Google Cloud / Azure for cloud hosting, storage, and scalability.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bg1"/>
                </a:solidFill>
                <a:latin typeface="Aptos Narrow" panose="020B0004020202020204" pitchFamily="34" charset="0"/>
              </a:rPr>
              <a:t>Security 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:OAuth / JWT for secure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authentication.SSL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Encryption for secure data 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transmission.Mobile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(Optional):React Native / Flutter for a mobile app supporting remote attendance.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400" b="1" dirty="0" err="1">
                <a:solidFill>
                  <a:schemeClr val="bg1"/>
                </a:solidFill>
                <a:latin typeface="Aptos Narrow" panose="020B0004020202020204" pitchFamily="34" charset="0"/>
              </a:rPr>
              <a:t>Notifications</a:t>
            </a:r>
            <a:r>
              <a:rPr lang="en-IN" sz="2400" dirty="0" err="1">
                <a:solidFill>
                  <a:schemeClr val="bg1"/>
                </a:solidFill>
                <a:latin typeface="Aptos Narrow" panose="020B0004020202020204" pitchFamily="34" charset="0"/>
              </a:rPr>
              <a:t>:Twilio</a:t>
            </a:r>
            <a:r>
              <a:rPr lang="en-IN" sz="2400" dirty="0">
                <a:solidFill>
                  <a:schemeClr val="bg1"/>
                </a:solidFill>
                <a:latin typeface="Aptos Narrow" panose="020B0004020202020204" pitchFamily="34" charset="0"/>
              </a:rPr>
              <a:t> / Firebase Cloud Messaging (FCM) for real-time alerts.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22F610-88F4-260E-BC0B-07161CB7D9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BAC612-42AC-9148-A12F-F63D05909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357" y="7184459"/>
            <a:ext cx="6224555" cy="11644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7948E0-216F-4A86-7DF4-94431E028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23" y="9406265"/>
            <a:ext cx="12192000" cy="474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4676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3530</Words>
  <Application>Microsoft Office PowerPoint</Application>
  <PresentationFormat>Widescreen</PresentationFormat>
  <Paragraphs>246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Aptos Narrow</vt:lpstr>
      <vt:lpstr>Arial</vt:lpstr>
      <vt:lpstr>Calibri</vt:lpstr>
      <vt:lpstr>Calibri Light</vt:lpstr>
      <vt:lpstr>Felix Titling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Velagalapudi Naga Preetam</dc:creator>
  <cp:lastModifiedBy>Velagalapudi Naga Preetam</cp:lastModifiedBy>
  <cp:revision>1</cp:revision>
  <dcterms:created xsi:type="dcterms:W3CDTF">2025-01-29T20:01:58Z</dcterms:created>
  <dcterms:modified xsi:type="dcterms:W3CDTF">2025-01-29T22:53:07Z</dcterms:modified>
</cp:coreProperties>
</file>

<file path=docProps/thumbnail.jpeg>
</file>